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8" r:id="rId2"/>
    <p:sldId id="259" r:id="rId3"/>
    <p:sldId id="260" r:id="rId4"/>
    <p:sldId id="261" r:id="rId5"/>
    <p:sldId id="263" r:id="rId6"/>
    <p:sldId id="262" r:id="rId7"/>
    <p:sldId id="264" r:id="rId8"/>
    <p:sldId id="266" r:id="rId9"/>
    <p:sldId id="269" r:id="rId10"/>
    <p:sldId id="270" r:id="rId11"/>
    <p:sldId id="271" r:id="rId12"/>
    <p:sldId id="265" r:id="rId13"/>
    <p:sldId id="267" r:id="rId14"/>
    <p:sldId id="272" r:id="rId15"/>
    <p:sldId id="273" r:id="rId16"/>
    <p:sldId id="274" r:id="rId17"/>
    <p:sldId id="275" r:id="rId18"/>
    <p:sldId id="276" r:id="rId19"/>
    <p:sldId id="277" r:id="rId20"/>
    <p:sldId id="278"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4" d="100"/>
          <a:sy n="44" d="100"/>
        </p:scale>
        <p:origin x="53"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54C70-3CFD-4C0D-838C-9DF0721FFBC7}" type="datetimeFigureOut">
              <a:rPr lang="en-US" smtClean="0"/>
              <a:t>10/2/2017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DF40-5116-429B-8DD1-30364B876C19}" type="slidenum">
              <a:rPr lang="en-US" smtClean="0"/>
              <a:t>‹Nº›</a:t>
            </a:fld>
            <a:endParaRPr lang="en-US"/>
          </a:p>
        </p:txBody>
      </p:sp>
    </p:spTree>
    <p:extLst>
      <p:ext uri="{BB962C8B-B14F-4D97-AF65-F5344CB8AC3E}">
        <p14:creationId xmlns:p14="http://schemas.microsoft.com/office/powerpoint/2010/main" val="72884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08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14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7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46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36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8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56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3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5430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833019" y="-1623218"/>
            <a:ext cx="4525963" cy="10972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1985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52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748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3102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609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97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922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609601" y="1535112"/>
            <a:ext cx="5386916"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09601" y="2174875"/>
            <a:ext cx="5386916"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93367" y="1535112"/>
            <a:ext cx="5389032"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93367" y="2174875"/>
            <a:ext cx="5389032"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8299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239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5091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1"/>
            <a:ext cx="4011084"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66733" y="273050"/>
            <a:ext cx="6815667"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8312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8" y="4800601"/>
            <a:ext cx="73151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2389718" y="612775"/>
            <a:ext cx="73151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389718" y="5367338"/>
            <a:ext cx="73151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4113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962388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4" name="Imagen 3">
            <a:extLst>
              <a:ext uri="{FF2B5EF4-FFF2-40B4-BE49-F238E27FC236}">
                <a16:creationId xmlns:a16="http://schemas.microsoft.com/office/drawing/2014/main" id="{AF24E119-678B-406B-A6CC-C84686020B4D}"/>
              </a:ext>
            </a:extLst>
          </p:cNvPr>
          <p:cNvPicPr>
            <a:picLocks noChangeAspect="1"/>
          </p:cNvPicPr>
          <p:nvPr/>
        </p:nvPicPr>
        <p:blipFill>
          <a:blip r:embed="rId3"/>
          <a:stretch>
            <a:fillRect/>
          </a:stretch>
        </p:blipFill>
        <p:spPr>
          <a:xfrm>
            <a:off x="0" y="0"/>
            <a:ext cx="12192000" cy="6858000"/>
          </a:xfrm>
          <a:prstGeom prst="rect">
            <a:avLst/>
          </a:prstGeom>
        </p:spPr>
      </p:pic>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s-ES" sz="54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 name="Rectángulo 2">
            <a:extLst>
              <a:ext uri="{FF2B5EF4-FFF2-40B4-BE49-F238E27FC236}">
                <a16:creationId xmlns:a16="http://schemas.microsoft.com/office/drawing/2014/main" id="{710162AF-A604-49C3-903B-636BAFED135C}"/>
              </a:ext>
            </a:extLst>
          </p:cNvPr>
          <p:cNvSpPr/>
          <p:nvPr/>
        </p:nvSpPr>
        <p:spPr>
          <a:xfrm>
            <a:off x="2761400" y="2969321"/>
            <a:ext cx="7246856" cy="1200329"/>
          </a:xfrm>
          <a:prstGeom prst="rect">
            <a:avLst/>
          </a:prstGeom>
          <a:noFill/>
        </p:spPr>
        <p:txBody>
          <a:bodyPr wrap="none" lIns="91440" tIns="45720" rIns="91440" bIns="45720">
            <a:spAutoFit/>
          </a:bodyPr>
          <a:lstStyle/>
          <a:p>
            <a:pPr algn="ctr"/>
            <a:r>
              <a:rPr lang="es-ES" sz="7200" b="1" dirty="0">
                <a:ln w="13462">
                  <a:solidFill>
                    <a:schemeClr val="bg1"/>
                  </a:solidFill>
                  <a:prstDash val="solid"/>
                </a:ln>
                <a:solidFill>
                  <a:schemeClr val="accent2">
                    <a:lumMod val="50000"/>
                  </a:schemeClr>
                </a:solidFill>
                <a:effectLst>
                  <a:outerShdw dist="38100" dir="2700000" algn="bl" rotWithShape="0">
                    <a:schemeClr val="accent5"/>
                  </a:outerShdw>
                </a:effectLst>
              </a:rPr>
              <a:t>WORKSHOP</a:t>
            </a:r>
            <a:r>
              <a:rPr lang="es-ES" sz="7200" b="1" cap="none" spc="0" dirty="0">
                <a:ln w="13462">
                  <a:solidFill>
                    <a:schemeClr val="bg1"/>
                  </a:solidFill>
                  <a:prstDash val="solid"/>
                </a:ln>
                <a:solidFill>
                  <a:schemeClr val="accent2">
                    <a:lumMod val="50000"/>
                  </a:schemeClr>
                </a:solidFill>
                <a:effectLst>
                  <a:outerShdw dist="38100" dir="2700000" algn="bl" rotWithShape="0">
                    <a:schemeClr val="accent5"/>
                  </a:outerShdw>
                </a:effectLst>
              </a:rPr>
              <a:t> #1 </a:t>
            </a:r>
          </a:p>
        </p:txBody>
      </p:sp>
    </p:spTree>
    <p:extLst>
      <p:ext uri="{BB962C8B-B14F-4D97-AF65-F5344CB8AC3E}">
        <p14:creationId xmlns:p14="http://schemas.microsoft.com/office/powerpoint/2010/main" val="327829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de WINDOW  server">
            <a:extLst>
              <a:ext uri="{FF2B5EF4-FFF2-40B4-BE49-F238E27FC236}">
                <a16:creationId xmlns:a16="http://schemas.microsoft.com/office/drawing/2014/main" id="{CB3200B5-BEBB-4D69-9E65-EA5EBA8C4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88" y="2240493"/>
            <a:ext cx="7361360" cy="23806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B31EDC-67D0-43CF-AF6B-B13F08D6C61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13DAFE3B-32D9-44DA-A87C-60ED08ED5100}"/>
              </a:ext>
            </a:extLst>
          </p:cNvPr>
          <p:cNvSpPr>
            <a:spLocks noGrp="1"/>
          </p:cNvSpPr>
          <p:nvPr>
            <p:ph type="body" idx="1"/>
          </p:nvPr>
        </p:nvSpPr>
        <p:spPr>
          <a:xfrm>
            <a:off x="328246" y="1903384"/>
            <a:ext cx="5237285" cy="2593194"/>
          </a:xfrm>
        </p:spPr>
        <p:txBody>
          <a:bodyPr/>
          <a:lstStyle/>
          <a:p>
            <a:r>
              <a:rPr lang="en-US" sz="2800" dirty="0"/>
              <a:t> It has the most software developed.</a:t>
            </a:r>
          </a:p>
          <a:p>
            <a:r>
              <a:rPr lang="en-US" sz="2800" dirty="0"/>
              <a:t>Most viruses are made to win You may have compatibility errors in new systems.</a:t>
            </a:r>
          </a:p>
          <a:p>
            <a:r>
              <a:rPr lang="en-US" sz="2800" dirty="0"/>
              <a:t>New versions require many resources</a:t>
            </a:r>
          </a:p>
        </p:txBody>
      </p:sp>
      <p:sp>
        <p:nvSpPr>
          <p:cNvPr id="4" name="Rectángulo 3">
            <a:extLst>
              <a:ext uri="{FF2B5EF4-FFF2-40B4-BE49-F238E27FC236}">
                <a16:creationId xmlns:a16="http://schemas.microsoft.com/office/drawing/2014/main" id="{58D1E2C1-A4C6-42D8-9D96-C949EDD3D98B}"/>
              </a:ext>
            </a:extLst>
          </p:cNvPr>
          <p:cNvSpPr/>
          <p:nvPr/>
        </p:nvSpPr>
        <p:spPr>
          <a:xfrm>
            <a:off x="4293634" y="274637"/>
            <a:ext cx="3217868" cy="923330"/>
          </a:xfrm>
          <a:prstGeom prst="rect">
            <a:avLst/>
          </a:prstGeom>
          <a:noFill/>
        </p:spPr>
        <p:txBody>
          <a:bodyPr wrap="none" lIns="91440" tIns="45720" rIns="91440" bIns="45720">
            <a:spAutoFit/>
          </a:bodyPr>
          <a:lstStyle/>
          <a:p>
            <a:pPr algn="ctr"/>
            <a:r>
              <a:rPr lang="es-C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Windows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ángulo 4">
            <a:extLst>
              <a:ext uri="{FF2B5EF4-FFF2-40B4-BE49-F238E27FC236}">
                <a16:creationId xmlns:a16="http://schemas.microsoft.com/office/drawing/2014/main" id="{80D6C4F7-BE5A-4FD4-AAD6-0E67474DB535}"/>
              </a:ext>
            </a:extLst>
          </p:cNvPr>
          <p:cNvSpPr/>
          <p:nvPr/>
        </p:nvSpPr>
        <p:spPr>
          <a:xfrm>
            <a:off x="6330462" y="1903384"/>
            <a:ext cx="6796454" cy="3785652"/>
          </a:xfrm>
          <a:prstGeom prst="rect">
            <a:avLst/>
          </a:prstGeom>
        </p:spPr>
        <p:txBody>
          <a:bodyPr wrap="square">
            <a:spAutoFit/>
          </a:bodyPr>
          <a:lstStyle/>
          <a:p>
            <a:pPr algn="ctr">
              <a:buFont typeface="Arial" panose="020B0604020202020204" pitchFamily="34" charset="0"/>
              <a:buChar char="•"/>
            </a:pPr>
            <a:r>
              <a:rPr lang="en-US" sz="2000" b="1" dirty="0">
                <a:latin typeface="Arial" panose="020B0604020202020204" pitchFamily="34" charset="0"/>
              </a:rPr>
              <a:t>Windows 2000.</a:t>
            </a:r>
          </a:p>
          <a:p>
            <a:pPr marL="742950" lvl="1" indent="-285750" algn="ctr">
              <a:buFont typeface="Arial" panose="020B0604020202020204" pitchFamily="34" charset="0"/>
              <a:buChar char="•"/>
            </a:pPr>
            <a:r>
              <a:rPr lang="en-US" sz="2000" b="1" dirty="0">
                <a:latin typeface="Arial" panose="020B0604020202020204" pitchFamily="34" charset="0"/>
              </a:rPr>
              <a:t>Windows 2000 Server</a:t>
            </a:r>
          </a:p>
          <a:p>
            <a:pPr algn="ctr">
              <a:buFont typeface="Arial" panose="020B0604020202020204" pitchFamily="34" charset="0"/>
              <a:buChar char="•"/>
            </a:pPr>
            <a:r>
              <a:rPr lang="en-US" sz="2000" b="1" dirty="0">
                <a:latin typeface="Arial" panose="020B0604020202020204" pitchFamily="34" charset="0"/>
              </a:rPr>
              <a:t>Windows Server 2003.</a:t>
            </a:r>
          </a:p>
          <a:p>
            <a:pPr algn="ctr">
              <a:buFont typeface="Arial" panose="020B0604020202020204" pitchFamily="34" charset="0"/>
              <a:buChar char="•"/>
            </a:pPr>
            <a:r>
              <a:rPr lang="en-US" sz="2000" b="1" dirty="0">
                <a:latin typeface="Arial" panose="020B0604020202020204" pitchFamily="34" charset="0"/>
              </a:rPr>
              <a:t>Windows Server 2008.</a:t>
            </a:r>
          </a:p>
          <a:p>
            <a:pPr marL="742950" lvl="1" indent="-285750" algn="ctr">
              <a:buFont typeface="Arial" panose="020B0604020202020204" pitchFamily="34" charset="0"/>
              <a:buChar char="•"/>
            </a:pPr>
            <a:r>
              <a:rPr lang="en-US" sz="2000" b="1" dirty="0">
                <a:latin typeface="Arial" panose="020B0604020202020204" pitchFamily="34" charset="0"/>
              </a:rPr>
              <a:t>Windows Server 2008 R2.</a:t>
            </a:r>
          </a:p>
          <a:p>
            <a:pPr algn="ctr">
              <a:buFont typeface="Arial" panose="020B0604020202020204" pitchFamily="34" charset="0"/>
              <a:buChar char="•"/>
            </a:pPr>
            <a:r>
              <a:rPr lang="en-US" sz="2000" b="1" dirty="0">
                <a:latin typeface="Arial" panose="020B0604020202020204" pitchFamily="34" charset="0"/>
              </a:rPr>
              <a:t>Windows Server 2012.</a:t>
            </a:r>
          </a:p>
          <a:p>
            <a:pPr algn="ctr">
              <a:buFont typeface="Arial" panose="020B0604020202020204" pitchFamily="34" charset="0"/>
              <a:buChar char="•"/>
            </a:pPr>
            <a:r>
              <a:rPr lang="en-US" sz="2000" b="1" dirty="0">
                <a:latin typeface="Arial" panose="020B0604020202020204" pitchFamily="34" charset="0"/>
              </a:rPr>
              <a:t>Windows Server 2016.</a:t>
            </a:r>
          </a:p>
          <a:p>
            <a:pPr algn="ctr"/>
            <a:r>
              <a:rPr lang="en-US" sz="2000" b="1" dirty="0"/>
              <a:t>Windows Small Business Server</a:t>
            </a:r>
          </a:p>
          <a:p>
            <a:pPr algn="ctr"/>
            <a:r>
              <a:rPr lang="en-US" sz="2000" b="1" dirty="0"/>
              <a:t>Windows Essential Business Server</a:t>
            </a:r>
          </a:p>
          <a:p>
            <a:pPr algn="ctr"/>
            <a:r>
              <a:rPr lang="en-US" sz="2000" b="1" dirty="0"/>
              <a:t>Windows Home Server.</a:t>
            </a:r>
          </a:p>
          <a:p>
            <a:pPr algn="ctr"/>
            <a:br>
              <a:rPr lang="en-US" sz="2000" dirty="0"/>
            </a:br>
            <a:endParaRPr lang="en-US" sz="2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1128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FF005-8B0C-4E45-A92D-8BB1E0AFC92D}"/>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532C928F-5B79-49DE-B69A-2C833BE01142}"/>
              </a:ext>
            </a:extLst>
          </p:cNvPr>
          <p:cNvSpPr>
            <a:spLocks noGrp="1"/>
          </p:cNvSpPr>
          <p:nvPr>
            <p:ph type="body" idx="1"/>
          </p:nvPr>
        </p:nvSpPr>
        <p:spPr>
          <a:xfrm>
            <a:off x="521677" y="2426678"/>
            <a:ext cx="4700954" cy="3499337"/>
          </a:xfrm>
        </p:spPr>
        <p:txBody>
          <a:bodyPr/>
          <a:lstStyle/>
          <a:p>
            <a:r>
              <a:rPr lang="en-US" sz="1800" dirty="0"/>
              <a:t> Mac OS X Server 10.0 (Cheetah Server) </a:t>
            </a:r>
          </a:p>
          <a:p>
            <a:r>
              <a:rPr lang="en-US" sz="1800" dirty="0"/>
              <a:t>Mac OS X Server 1.0 (Rhapsody </a:t>
            </a:r>
          </a:p>
          <a:p>
            <a:r>
              <a:rPr lang="en-US" sz="1800" dirty="0"/>
              <a:t>Mac OS X Server 10.1 (Puma Server) </a:t>
            </a:r>
          </a:p>
          <a:p>
            <a:r>
              <a:rPr lang="en-US" sz="1800" dirty="0"/>
              <a:t>Mac OS X Server 10.2 (Jaguar Server) </a:t>
            </a:r>
          </a:p>
          <a:p>
            <a:r>
              <a:rPr lang="en-US" sz="1800" dirty="0"/>
              <a:t>Mac OS X Server 10.3 (Panther Server) </a:t>
            </a:r>
          </a:p>
          <a:p>
            <a:r>
              <a:rPr lang="en-US" sz="1800" dirty="0"/>
              <a:t> Mac OS X Server 10.4 (Tiger Server) </a:t>
            </a:r>
          </a:p>
          <a:p>
            <a:r>
              <a:rPr lang="en-US" sz="1800" dirty="0"/>
              <a:t>Mac OS X Server 10.5 (Leopard Server) </a:t>
            </a:r>
          </a:p>
          <a:p>
            <a:r>
              <a:rPr lang="en-US" sz="1800" dirty="0"/>
              <a:t>Mac OS X Server 10.6 (Snow Leopard Server) </a:t>
            </a:r>
          </a:p>
          <a:p>
            <a:r>
              <a:rPr lang="en-US" sz="1800" dirty="0"/>
              <a:t> Mac OS X 10.7 (Lion Server) </a:t>
            </a:r>
          </a:p>
          <a:p>
            <a:r>
              <a:rPr lang="en-US" sz="1800" dirty="0"/>
              <a:t>Mac OS X 10.8 (Mountain Lion Server) </a:t>
            </a:r>
          </a:p>
        </p:txBody>
      </p:sp>
      <p:sp>
        <p:nvSpPr>
          <p:cNvPr id="4" name="Rectángulo 3">
            <a:extLst>
              <a:ext uri="{FF2B5EF4-FFF2-40B4-BE49-F238E27FC236}">
                <a16:creationId xmlns:a16="http://schemas.microsoft.com/office/drawing/2014/main" id="{5CC33B1F-02BE-47B0-A64A-1A2939765CAC}"/>
              </a:ext>
            </a:extLst>
          </p:cNvPr>
          <p:cNvSpPr/>
          <p:nvPr/>
        </p:nvSpPr>
        <p:spPr>
          <a:xfrm>
            <a:off x="5135859" y="274637"/>
            <a:ext cx="176202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MAC</a:t>
            </a:r>
          </a:p>
        </p:txBody>
      </p:sp>
      <p:sp>
        <p:nvSpPr>
          <p:cNvPr id="5" name="CuadroTexto 4">
            <a:extLst>
              <a:ext uri="{FF2B5EF4-FFF2-40B4-BE49-F238E27FC236}">
                <a16:creationId xmlns:a16="http://schemas.microsoft.com/office/drawing/2014/main" id="{78F30612-477D-4EBF-AB46-5B934038B56D}"/>
              </a:ext>
            </a:extLst>
          </p:cNvPr>
          <p:cNvSpPr txBox="1"/>
          <p:nvPr/>
        </p:nvSpPr>
        <p:spPr>
          <a:xfrm>
            <a:off x="6462346" y="1776046"/>
            <a:ext cx="3815861" cy="1477328"/>
          </a:xfrm>
          <a:prstGeom prst="rect">
            <a:avLst/>
          </a:prstGeom>
          <a:noFill/>
        </p:spPr>
        <p:txBody>
          <a:bodyPr wrap="square" rtlCol="0">
            <a:spAutoFit/>
          </a:bodyPr>
          <a:lstStyle/>
          <a:p>
            <a:r>
              <a:rPr lang="en-US" dirty="0"/>
              <a:t>Best graphical interface on the market </a:t>
            </a:r>
          </a:p>
          <a:p>
            <a:r>
              <a:rPr lang="en-US" dirty="0"/>
              <a:t>It is very stable </a:t>
            </a:r>
          </a:p>
          <a:p>
            <a:r>
              <a:rPr lang="en-US" dirty="0"/>
              <a:t>It is less vulnerable to viruses and malware</a:t>
            </a:r>
          </a:p>
        </p:txBody>
      </p:sp>
      <p:pic>
        <p:nvPicPr>
          <p:cNvPr id="3074" name="Picture 2" descr="Resultado de imagen de MAC OS">
            <a:extLst>
              <a:ext uri="{FF2B5EF4-FFF2-40B4-BE49-F238E27FC236}">
                <a16:creationId xmlns:a16="http://schemas.microsoft.com/office/drawing/2014/main" id="{3E318B46-8546-4AD6-A8E2-FC3E7623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46" y="2761025"/>
            <a:ext cx="4709625" cy="40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B8379483-1CF5-4EA4-B38E-8D66C6AB7744}"/>
              </a:ext>
            </a:extLst>
          </p:cNvPr>
          <p:cNvGraphicFramePr>
            <a:graphicFrameLocks noGrp="1"/>
          </p:cNvGraphicFramePr>
          <p:nvPr>
            <p:extLst>
              <p:ext uri="{D42A27DB-BD31-4B8C-83A1-F6EECF244321}">
                <p14:modId xmlns:p14="http://schemas.microsoft.com/office/powerpoint/2010/main" val="809802259"/>
              </p:ext>
            </p:extLst>
          </p:nvPr>
        </p:nvGraphicFramePr>
        <p:xfrm>
          <a:off x="1248508" y="3534508"/>
          <a:ext cx="9267092" cy="2971800"/>
        </p:xfrm>
        <a:graphic>
          <a:graphicData uri="http://schemas.openxmlformats.org/drawingml/2006/table">
            <a:tbl>
              <a:tblPr/>
              <a:tblGrid>
                <a:gridCol w="3055527">
                  <a:extLst>
                    <a:ext uri="{9D8B030D-6E8A-4147-A177-3AD203B41FA5}">
                      <a16:colId xmlns:a16="http://schemas.microsoft.com/office/drawing/2014/main" val="2006572359"/>
                    </a:ext>
                  </a:extLst>
                </a:gridCol>
                <a:gridCol w="3156038">
                  <a:extLst>
                    <a:ext uri="{9D8B030D-6E8A-4147-A177-3AD203B41FA5}">
                      <a16:colId xmlns:a16="http://schemas.microsoft.com/office/drawing/2014/main" val="3687272553"/>
                    </a:ext>
                  </a:extLst>
                </a:gridCol>
                <a:gridCol w="3055527">
                  <a:extLst>
                    <a:ext uri="{9D8B030D-6E8A-4147-A177-3AD203B41FA5}">
                      <a16:colId xmlns:a16="http://schemas.microsoft.com/office/drawing/2014/main" val="4278360279"/>
                    </a:ext>
                  </a:extLst>
                </a:gridCol>
              </a:tblGrid>
              <a:tr h="256190">
                <a:tc>
                  <a:txBody>
                    <a:bodyPr/>
                    <a:lstStyle/>
                    <a:p>
                      <a:pPr algn="ctr" fontAlgn="b"/>
                      <a:r>
                        <a:rPr lang="en-US" sz="1100" b="0" i="0" u="none" strike="noStrike">
                          <a:solidFill>
                            <a:srgbClr val="9C5700"/>
                          </a:solidFill>
                          <a:effectLst/>
                          <a:latin typeface="Calibri" panose="020F0502020204030204" pitchFamily="34" charset="0"/>
                        </a:rPr>
                        <a:t>Unix</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100" b="0" i="0" u="none" strike="noStrike">
                          <a:solidFill>
                            <a:srgbClr val="006100"/>
                          </a:solidFill>
                          <a:effectLst/>
                          <a:latin typeface="Calibri" panose="020F0502020204030204" pitchFamily="34" charset="0"/>
                        </a:rPr>
                        <a:t>Windows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9C0006"/>
                          </a:solidFill>
                          <a:effectLst/>
                          <a:latin typeface="Calibri" panose="020F0502020204030204" pitchFamily="34" charset="0"/>
                        </a:rPr>
                        <a:t>MAC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99591607"/>
                  </a:ext>
                </a:extLst>
              </a:tr>
              <a:tr h="491884">
                <a:tc>
                  <a:txBody>
                    <a:bodyPr/>
                    <a:lstStyle/>
                    <a:p>
                      <a:pPr algn="ctr" fontAlgn="ctr"/>
                      <a:r>
                        <a:rPr lang="en-US" sz="1100" b="0" i="0" u="none" strike="noStrike">
                          <a:solidFill>
                            <a:srgbClr val="000000"/>
                          </a:solidFill>
                          <a:effectLst/>
                          <a:latin typeface="Calibri" panose="020F0502020204030204" pitchFamily="34" charset="0"/>
                        </a:rPr>
                        <a:t>support Multi-user </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Graphical user interface</a:t>
                      </a:r>
                    </a:p>
                  </a:txBody>
                  <a:tcPr marL="7620" marR="7620" marT="762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price of about 150 euros (payment and owner).</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98734306"/>
                  </a:ext>
                </a:extLst>
              </a:tr>
              <a:tr h="737826">
                <a:tc>
                  <a:txBody>
                    <a:bodyPr/>
                    <a:lstStyle/>
                    <a:p>
                      <a:pPr algn="ctr" fontAlgn="ctr"/>
                      <a:r>
                        <a:rPr lang="en-US" sz="1100" b="0" i="0" u="none" strike="noStrike">
                          <a:solidFill>
                            <a:srgbClr val="000000"/>
                          </a:solidFill>
                          <a:effectLst/>
                          <a:latin typeface="Calibri" panose="020F0502020204030204" pitchFamily="34" charset="0"/>
                        </a:rPr>
                        <a:t>Multi-tasking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Multitasking</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only works on the computers that the same company manufactures.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47806726"/>
                  </a:ext>
                </a:extLst>
              </a:tr>
              <a:tr h="491884">
                <a:tc>
                  <a:txBody>
                    <a:bodyPr/>
                    <a:lstStyle/>
                    <a:p>
                      <a:pPr algn="ctr" fontAlgn="ctr"/>
                      <a:r>
                        <a:rPr lang="en-US" sz="1100" b="0" i="0" u="none" strike="noStrike">
                          <a:solidFill>
                            <a:srgbClr val="000000"/>
                          </a:solidFill>
                          <a:effectLst/>
                          <a:latin typeface="Calibri" panose="020F0502020204030204" pitchFamily="34" charset="0"/>
                        </a:rPr>
                        <a:t>Portability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Possibility of integrating multimedia resources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stability</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77687173"/>
                  </a:ext>
                </a:extLst>
              </a:tr>
              <a:tr h="245942">
                <a:tc>
                  <a:txBody>
                    <a:bodyPr/>
                    <a:lstStyle/>
                    <a:p>
                      <a:pPr algn="ctr" fontAlgn="ctr"/>
                      <a:r>
                        <a:rPr lang="en-US" sz="1100" b="0" i="0" u="none" strike="noStrike">
                          <a:solidFill>
                            <a:srgbClr val="000000"/>
                          </a:solidFill>
                          <a:effectLst/>
                          <a:latin typeface="Calibri" panose="020F0502020204030204" pitchFamily="34" charset="0"/>
                        </a:rPr>
                        <a:t>Powerful development tools</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Tool for networking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security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8447980"/>
                  </a:ext>
                </a:extLst>
              </a:tr>
              <a:tr h="245942">
                <a:tc>
                  <a:txBody>
                    <a:bodyPr/>
                    <a:lstStyle/>
                    <a:p>
                      <a:pPr algn="ctr" fontAlgn="ctr"/>
                      <a:r>
                        <a:rPr lang="en-US" sz="1100" b="0" i="0" u="none" strike="noStrike">
                          <a:solidFill>
                            <a:srgbClr val="000000"/>
                          </a:solidFill>
                          <a:effectLst/>
                          <a:latin typeface="Calibri" panose="020F0502020204030204" pitchFamily="34" charset="0"/>
                        </a:rPr>
                        <a:t> Stability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Incorporating important programs</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freedom from viruses.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2823330"/>
                  </a:ext>
                </a:extLst>
              </a:tr>
              <a:tr h="245942">
                <a:tc>
                  <a:txBody>
                    <a:bodyPr/>
                    <a:lstStyle/>
                    <a:p>
                      <a:pPr algn="ctr" fontAlgn="ctr"/>
                      <a:r>
                        <a:rPr lang="en-US" sz="1100" b="0" i="0" u="none" strike="noStrike">
                          <a:solidFill>
                            <a:srgbClr val="000000"/>
                          </a:solidFill>
                          <a:effectLst/>
                          <a:latin typeface="Calibri" panose="020F0502020204030204" pitchFamily="34" charset="0"/>
                        </a:rPr>
                        <a:t> Speed</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80308740"/>
                  </a:ext>
                </a:extLst>
              </a:tr>
              <a:tr h="256190">
                <a:tc>
                  <a:txBody>
                    <a:bodyPr/>
                    <a:lstStyle/>
                    <a:p>
                      <a:pPr algn="ctr" fontAlgn="ctr"/>
                      <a:r>
                        <a:rPr lang="en-US" sz="1100" b="0" i="0" u="none" strike="noStrike">
                          <a:solidFill>
                            <a:srgbClr val="000000"/>
                          </a:solidFill>
                          <a:effectLst/>
                          <a:latin typeface="Calibri" panose="020F0502020204030204" pitchFamily="34" charset="0"/>
                        </a:rPr>
                        <a:t>Dynamic shared libraries</a:t>
                      </a:r>
                    </a:p>
                  </a:txBody>
                  <a:tcPr marL="7620" marR="7620" marT="762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011322"/>
                  </a:ext>
                </a:extLst>
              </a:tr>
            </a:tbl>
          </a:graphicData>
        </a:graphic>
      </p:graphicFrame>
      <p:pic>
        <p:nvPicPr>
          <p:cNvPr id="3" name="Imagen 2">
            <a:extLst>
              <a:ext uri="{FF2B5EF4-FFF2-40B4-BE49-F238E27FC236}">
                <a16:creationId xmlns:a16="http://schemas.microsoft.com/office/drawing/2014/main" id="{AF1F2263-30E7-408E-8D65-1DBD0968C451}"/>
              </a:ext>
            </a:extLst>
          </p:cNvPr>
          <p:cNvPicPr>
            <a:picLocks noChangeAspect="1"/>
          </p:cNvPicPr>
          <p:nvPr/>
        </p:nvPicPr>
        <p:blipFill>
          <a:blip r:embed="rId3"/>
          <a:stretch>
            <a:fillRect/>
          </a:stretch>
        </p:blipFill>
        <p:spPr>
          <a:xfrm>
            <a:off x="3864952" y="1787402"/>
            <a:ext cx="4286250" cy="1500921"/>
          </a:xfrm>
          <a:prstGeom prst="rect">
            <a:avLst/>
          </a:prstGeom>
        </p:spPr>
      </p:pic>
      <p:sp>
        <p:nvSpPr>
          <p:cNvPr id="4" name="Rectángulo 3">
            <a:extLst>
              <a:ext uri="{FF2B5EF4-FFF2-40B4-BE49-F238E27FC236}">
                <a16:creationId xmlns:a16="http://schemas.microsoft.com/office/drawing/2014/main" id="{404AACC7-D8C9-4012-B98E-12F9EC275C07}"/>
              </a:ext>
            </a:extLst>
          </p:cNvPr>
          <p:cNvSpPr/>
          <p:nvPr/>
        </p:nvSpPr>
        <p:spPr>
          <a:xfrm>
            <a:off x="5566703" y="114468"/>
            <a:ext cx="1678159" cy="923330"/>
          </a:xfrm>
          <a:prstGeom prst="rect">
            <a:avLst/>
          </a:prstGeom>
          <a:noFill/>
        </p:spPr>
        <p:txBody>
          <a:bodyPr wrap="square" lIns="91440" tIns="45720" rIns="91440" bIns="45720">
            <a:spAutoFit/>
          </a:bodyPr>
          <a:lstStyle/>
          <a:p>
            <a:pPr algn="ctr"/>
            <a:r>
              <a:rPr lang="es-ES" sz="5400" b="1" kern="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a:ea typeface="Calibri"/>
                <a:cs typeface="Calibri"/>
                <a:sym typeface="Calibri"/>
              </a:rPr>
              <a:t>S.O</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2267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84D88-4FA4-4A55-9EA3-7807017FEBC5}"/>
              </a:ext>
            </a:extLst>
          </p:cNvPr>
          <p:cNvSpPr>
            <a:spLocks noGrp="1"/>
          </p:cNvSpPr>
          <p:nvPr>
            <p:ph type="title"/>
          </p:nvPr>
        </p:nvSpPr>
        <p:spPr/>
        <p:txBody>
          <a:bodyPr/>
          <a:lstStyle/>
          <a:p>
            <a:endParaRPr lang="en-US"/>
          </a:p>
        </p:txBody>
      </p:sp>
      <p:pic>
        <p:nvPicPr>
          <p:cNvPr id="4" name="Imagen 3">
            <a:extLst>
              <a:ext uri="{FF2B5EF4-FFF2-40B4-BE49-F238E27FC236}">
                <a16:creationId xmlns:a16="http://schemas.microsoft.com/office/drawing/2014/main" id="{3B7BA08E-4E22-4AEE-8780-DE1F7CADE04C}"/>
              </a:ext>
            </a:extLst>
          </p:cNvPr>
          <p:cNvPicPr>
            <a:picLocks noChangeAspect="1"/>
          </p:cNvPicPr>
          <p:nvPr/>
        </p:nvPicPr>
        <p:blipFill>
          <a:blip r:embed="rId2"/>
          <a:stretch>
            <a:fillRect/>
          </a:stretch>
        </p:blipFill>
        <p:spPr>
          <a:xfrm>
            <a:off x="-1" y="0"/>
            <a:ext cx="12192001" cy="6889154"/>
          </a:xfrm>
          <a:prstGeom prst="rect">
            <a:avLst/>
          </a:prstGeom>
        </p:spPr>
      </p:pic>
      <p:sp>
        <p:nvSpPr>
          <p:cNvPr id="3" name="Marcador de texto 2">
            <a:extLst>
              <a:ext uri="{FF2B5EF4-FFF2-40B4-BE49-F238E27FC236}">
                <a16:creationId xmlns:a16="http://schemas.microsoft.com/office/drawing/2014/main" id="{51E96E0B-3600-4AF2-9820-4DE96B451DFB}"/>
              </a:ext>
            </a:extLst>
          </p:cNvPr>
          <p:cNvSpPr>
            <a:spLocks noGrp="1"/>
          </p:cNvSpPr>
          <p:nvPr>
            <p:ph type="body" idx="1"/>
          </p:nvPr>
        </p:nvSpPr>
        <p:spPr/>
        <p:txBody>
          <a:bodyPr/>
          <a:lstStyle/>
          <a:p>
            <a:endParaRPr lang="en-US" dirty="0"/>
          </a:p>
        </p:txBody>
      </p:sp>
      <p:sp>
        <p:nvSpPr>
          <p:cNvPr id="5" name="Rectángulo 4">
            <a:extLst>
              <a:ext uri="{FF2B5EF4-FFF2-40B4-BE49-F238E27FC236}">
                <a16:creationId xmlns:a16="http://schemas.microsoft.com/office/drawing/2014/main" id="{43A34D41-21D3-4EF4-9A09-2906ACD20E8E}"/>
              </a:ext>
            </a:extLst>
          </p:cNvPr>
          <p:cNvSpPr/>
          <p:nvPr/>
        </p:nvSpPr>
        <p:spPr>
          <a:xfrm>
            <a:off x="3895622" y="2967335"/>
            <a:ext cx="4400757" cy="1569660"/>
          </a:xfrm>
          <a:prstGeom prst="rect">
            <a:avLst/>
          </a:prstGeom>
          <a:noFill/>
        </p:spPr>
        <p:txBody>
          <a:bodyPr wrap="none" lIns="91440" tIns="45720" rIns="91440" bIns="45720">
            <a:spAutoFit/>
          </a:bodyPr>
          <a:lstStyle/>
          <a:p>
            <a:pPr algn="ctr"/>
            <a:r>
              <a:rPr lang="es-ES" sz="9600" b="1" cap="none" spc="0" dirty="0">
                <a:ln w="13462">
                  <a:solidFill>
                    <a:schemeClr val="bg1"/>
                  </a:solidFill>
                  <a:prstDash val="solid"/>
                </a:ln>
                <a:solidFill>
                  <a:schemeClr val="accent4">
                    <a:lumMod val="40000"/>
                    <a:lumOff val="60000"/>
                  </a:schemeClr>
                </a:solidFill>
                <a:effectLst>
                  <a:outerShdw dist="38100" dir="2700000" algn="bl" rotWithShape="0">
                    <a:schemeClr val="accent5"/>
                  </a:outerShdw>
                </a:effectLst>
              </a:rPr>
              <a:t>TOOLS</a:t>
            </a:r>
          </a:p>
        </p:txBody>
      </p:sp>
    </p:spTree>
    <p:extLst>
      <p:ext uri="{BB962C8B-B14F-4D97-AF65-F5344CB8AC3E}">
        <p14:creationId xmlns:p14="http://schemas.microsoft.com/office/powerpoint/2010/main" val="80590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E1197-3976-4FED-BB30-2919B07D381F}"/>
              </a:ext>
            </a:extLst>
          </p:cNvPr>
          <p:cNvSpPr>
            <a:spLocks noGrp="1"/>
          </p:cNvSpPr>
          <p:nvPr>
            <p:ph type="title"/>
          </p:nvPr>
        </p:nvSpPr>
        <p:spPr>
          <a:xfrm>
            <a:off x="609600" y="274637"/>
            <a:ext cx="10972800" cy="1143000"/>
          </a:xfrm>
        </p:spPr>
        <p:txBody>
          <a:bodyPr/>
          <a:lstStyle/>
          <a:p>
            <a:endParaRPr lang="en-US" dirty="0"/>
          </a:p>
        </p:txBody>
      </p:sp>
      <p:pic>
        <p:nvPicPr>
          <p:cNvPr id="4" name="Imagen 3">
            <a:extLst>
              <a:ext uri="{FF2B5EF4-FFF2-40B4-BE49-F238E27FC236}">
                <a16:creationId xmlns:a16="http://schemas.microsoft.com/office/drawing/2014/main" id="{061EA3D2-556C-48D0-A419-E26A10873282}"/>
              </a:ext>
            </a:extLst>
          </p:cNvPr>
          <p:cNvPicPr>
            <a:picLocks noChangeAspect="1"/>
          </p:cNvPicPr>
          <p:nvPr/>
        </p:nvPicPr>
        <p:blipFill>
          <a:blip r:embed="rId2"/>
          <a:stretch>
            <a:fillRect/>
          </a:stretch>
        </p:blipFill>
        <p:spPr>
          <a:xfrm>
            <a:off x="155841" y="1667241"/>
            <a:ext cx="3856381" cy="2553067"/>
          </a:xfrm>
          <a:prstGeom prst="rect">
            <a:avLst/>
          </a:prstGeom>
        </p:spPr>
      </p:pic>
      <p:sp>
        <p:nvSpPr>
          <p:cNvPr id="3" name="Marcador de texto 2">
            <a:extLst>
              <a:ext uri="{FF2B5EF4-FFF2-40B4-BE49-F238E27FC236}">
                <a16:creationId xmlns:a16="http://schemas.microsoft.com/office/drawing/2014/main" id="{91D9DC52-35CD-408F-9017-96E4CC3A5950}"/>
              </a:ext>
            </a:extLst>
          </p:cNvPr>
          <p:cNvSpPr>
            <a:spLocks noGrp="1"/>
          </p:cNvSpPr>
          <p:nvPr>
            <p:ph type="body" idx="1"/>
          </p:nvPr>
        </p:nvSpPr>
        <p:spPr>
          <a:xfrm>
            <a:off x="4185138" y="1867814"/>
            <a:ext cx="7397262" cy="1075960"/>
          </a:xfrm>
        </p:spPr>
        <p:txBody>
          <a:bodyPr/>
          <a:lstStyle/>
          <a:p>
            <a:r>
              <a:rPr lang="en-US" dirty="0"/>
              <a:t>VMware </a:t>
            </a:r>
            <a:r>
              <a:rPr lang="en-US" dirty="0" err="1"/>
              <a:t>ESXi</a:t>
            </a:r>
            <a:r>
              <a:rPr lang="en-US" dirty="0"/>
              <a:t> Server is computer virtualization software developed by VMware Inc. The </a:t>
            </a:r>
            <a:r>
              <a:rPr lang="en-US" dirty="0" err="1"/>
              <a:t>ESXi</a:t>
            </a:r>
            <a:r>
              <a:rPr lang="en-US" dirty="0"/>
              <a:t> Server is an advanced, smaller-footprint version of the VMware ESX Server, VMware's enterprise-level computer virtualization software product. Implemented within the VMware Infrastructure.</a:t>
            </a:r>
          </a:p>
        </p:txBody>
      </p:sp>
    </p:spTree>
    <p:extLst>
      <p:ext uri="{BB962C8B-B14F-4D97-AF65-F5344CB8AC3E}">
        <p14:creationId xmlns:p14="http://schemas.microsoft.com/office/powerpoint/2010/main" val="389137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769E4-11CC-498B-BD2A-3D510DC4E2E7}"/>
              </a:ext>
            </a:extLst>
          </p:cNvPr>
          <p:cNvSpPr>
            <a:spLocks noGrp="1"/>
          </p:cNvSpPr>
          <p:nvPr>
            <p:ph type="title"/>
          </p:nvPr>
        </p:nvSpPr>
        <p:spPr>
          <a:xfrm>
            <a:off x="1230924" y="193431"/>
            <a:ext cx="10351476" cy="1224206"/>
          </a:xfrm>
        </p:spPr>
        <p:txBody>
          <a:bodyPr/>
          <a:lstStyle/>
          <a:p>
            <a:endParaRPr lang="en-US" dirty="0"/>
          </a:p>
        </p:txBody>
      </p:sp>
      <p:pic>
        <p:nvPicPr>
          <p:cNvPr id="4" name="Imagen 3">
            <a:extLst>
              <a:ext uri="{FF2B5EF4-FFF2-40B4-BE49-F238E27FC236}">
                <a16:creationId xmlns:a16="http://schemas.microsoft.com/office/drawing/2014/main" id="{49C29F00-0ED6-4353-AC69-BED78A6CE378}"/>
              </a:ext>
            </a:extLst>
          </p:cNvPr>
          <p:cNvPicPr>
            <a:picLocks noChangeAspect="1"/>
          </p:cNvPicPr>
          <p:nvPr/>
        </p:nvPicPr>
        <p:blipFill>
          <a:blip r:embed="rId2"/>
          <a:stretch>
            <a:fillRect/>
          </a:stretch>
        </p:blipFill>
        <p:spPr>
          <a:xfrm>
            <a:off x="536332" y="2225187"/>
            <a:ext cx="2554466" cy="3665659"/>
          </a:xfrm>
          <a:prstGeom prst="rect">
            <a:avLst/>
          </a:prstGeom>
        </p:spPr>
      </p:pic>
      <p:sp>
        <p:nvSpPr>
          <p:cNvPr id="3" name="Marcador de texto 2">
            <a:extLst>
              <a:ext uri="{FF2B5EF4-FFF2-40B4-BE49-F238E27FC236}">
                <a16:creationId xmlns:a16="http://schemas.microsoft.com/office/drawing/2014/main" id="{E9AD9DAE-956E-438F-8C7F-B292C50206B2}"/>
              </a:ext>
            </a:extLst>
          </p:cNvPr>
          <p:cNvSpPr>
            <a:spLocks noGrp="1"/>
          </p:cNvSpPr>
          <p:nvPr>
            <p:ph type="body" idx="1"/>
          </p:nvPr>
        </p:nvSpPr>
        <p:spPr>
          <a:xfrm>
            <a:off x="3851031" y="2004646"/>
            <a:ext cx="7731369" cy="4121518"/>
          </a:xfrm>
        </p:spPr>
        <p:txBody>
          <a:bodyPr/>
          <a:lstStyle/>
          <a:p>
            <a:r>
              <a:rPr lang="en-US" dirty="0"/>
              <a:t>Ubuntu Server is a part of the larger set of Ubuntu products and operating system developed by Canonical Ltd. Ubuntu server is a specific addition that differs a little bit from Ubuntu desktop, in order to facilitate installation on servers.</a:t>
            </a:r>
          </a:p>
        </p:txBody>
      </p:sp>
    </p:spTree>
    <p:extLst>
      <p:ext uri="{BB962C8B-B14F-4D97-AF65-F5344CB8AC3E}">
        <p14:creationId xmlns:p14="http://schemas.microsoft.com/office/powerpoint/2010/main" val="268969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E764B3-3553-4DF2-A4AF-4FF390E8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ítulo 1">
            <a:extLst>
              <a:ext uri="{FF2B5EF4-FFF2-40B4-BE49-F238E27FC236}">
                <a16:creationId xmlns:a16="http://schemas.microsoft.com/office/drawing/2014/main" id="{EE95935C-16A6-4917-8EE2-CF7854AA177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766AEE50-C322-452E-852C-A6DF93D745AB}"/>
              </a:ext>
            </a:extLst>
          </p:cNvPr>
          <p:cNvSpPr>
            <a:spLocks noGrp="1"/>
          </p:cNvSpPr>
          <p:nvPr>
            <p:ph type="body" idx="1"/>
          </p:nvPr>
        </p:nvSpPr>
        <p:spPr>
          <a:xfrm>
            <a:off x="2162908" y="3675186"/>
            <a:ext cx="10439400" cy="1107829"/>
          </a:xfrm>
        </p:spPr>
        <p:txBody>
          <a:bodyPr/>
          <a:lstStyle/>
          <a:p>
            <a:r>
              <a:rPr lang="en-US" sz="4000" dirty="0">
                <a:solidFill>
                  <a:schemeClr val="bg1"/>
                </a:solidFill>
              </a:rPr>
              <a:t>It is the console of the virtual server.</a:t>
            </a:r>
          </a:p>
        </p:txBody>
      </p:sp>
    </p:spTree>
    <p:extLst>
      <p:ext uri="{BB962C8B-B14F-4D97-AF65-F5344CB8AC3E}">
        <p14:creationId xmlns:p14="http://schemas.microsoft.com/office/powerpoint/2010/main" val="80475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8669EB-EC4F-4DE9-99B2-7C126463B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2">
            <a:extLst>
              <a:ext uri="{FF2B5EF4-FFF2-40B4-BE49-F238E27FC236}">
                <a16:creationId xmlns:a16="http://schemas.microsoft.com/office/drawing/2014/main" id="{28632761-B061-4B74-8F62-B94236F98376}"/>
              </a:ext>
            </a:extLst>
          </p:cNvPr>
          <p:cNvSpPr>
            <a:spLocks noGrp="1"/>
          </p:cNvSpPr>
          <p:nvPr>
            <p:ph type="body" idx="1"/>
          </p:nvPr>
        </p:nvSpPr>
        <p:spPr>
          <a:xfrm>
            <a:off x="3994638" y="2497015"/>
            <a:ext cx="4202724" cy="1072661"/>
          </a:xfrm>
        </p:spPr>
        <p:txBody>
          <a:bodyPr/>
          <a:lstStyle/>
          <a:p>
            <a:r>
              <a:rPr lang="en-US" sz="3600" dirty="0"/>
              <a:t>Start view of the web client.</a:t>
            </a:r>
          </a:p>
        </p:txBody>
      </p:sp>
    </p:spTree>
    <p:extLst>
      <p:ext uri="{BB962C8B-B14F-4D97-AF65-F5344CB8AC3E}">
        <p14:creationId xmlns:p14="http://schemas.microsoft.com/office/powerpoint/2010/main" val="200364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ED35C7-05B6-420D-A310-AE54D1185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29506" cy="6729412"/>
          </a:xfrm>
          <a:prstGeom prst="rect">
            <a:avLst/>
          </a:prstGeom>
        </p:spPr>
      </p:pic>
      <p:sp>
        <p:nvSpPr>
          <p:cNvPr id="2" name="Título 1">
            <a:extLst>
              <a:ext uri="{FF2B5EF4-FFF2-40B4-BE49-F238E27FC236}">
                <a16:creationId xmlns:a16="http://schemas.microsoft.com/office/drawing/2014/main" id="{D7DC7D67-D58E-4600-A936-093E44CEF9F3}"/>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51550864-59E8-47B5-9EEB-D603F5095213}"/>
              </a:ext>
            </a:extLst>
          </p:cNvPr>
          <p:cNvSpPr>
            <a:spLocks noGrp="1"/>
          </p:cNvSpPr>
          <p:nvPr>
            <p:ph type="body" idx="1"/>
          </p:nvPr>
        </p:nvSpPr>
        <p:spPr/>
        <p:txBody>
          <a:bodyPr/>
          <a:lstStyle/>
          <a:p>
            <a:endParaRPr lang="en-US" dirty="0"/>
          </a:p>
        </p:txBody>
      </p:sp>
      <p:sp>
        <p:nvSpPr>
          <p:cNvPr id="6" name="Rectángulo 5">
            <a:extLst>
              <a:ext uri="{FF2B5EF4-FFF2-40B4-BE49-F238E27FC236}">
                <a16:creationId xmlns:a16="http://schemas.microsoft.com/office/drawing/2014/main" id="{134F540E-114B-4F61-846E-77EC56186317}"/>
              </a:ext>
            </a:extLst>
          </p:cNvPr>
          <p:cNvSpPr/>
          <p:nvPr/>
        </p:nvSpPr>
        <p:spPr>
          <a:xfrm>
            <a:off x="6255783" y="1857307"/>
            <a:ext cx="3833447" cy="3046988"/>
          </a:xfrm>
          <a:prstGeom prst="rect">
            <a:avLst/>
          </a:prstGeom>
        </p:spPr>
        <p:txBody>
          <a:bodyPr wrap="square">
            <a:spAutoFit/>
          </a:bodyPr>
          <a:lstStyle/>
          <a:p>
            <a:r>
              <a:rPr lang="en-US" sz="2400" dirty="0">
                <a:solidFill>
                  <a:schemeClr val="bg1"/>
                </a:solidFill>
              </a:rPr>
              <a:t>This is the </a:t>
            </a:r>
            <a:r>
              <a:rPr lang="en-US" sz="2400" dirty="0" err="1">
                <a:solidFill>
                  <a:schemeClr val="bg1"/>
                </a:solidFill>
              </a:rPr>
              <a:t>ESXi</a:t>
            </a:r>
            <a:r>
              <a:rPr lang="en-US" sz="2400" dirty="0">
                <a:solidFill>
                  <a:schemeClr val="bg1"/>
                </a:solidFill>
              </a:rPr>
              <a:t> already installed. In the yellow part two IP addresses are displayed. They are for going to the web client. If the </a:t>
            </a:r>
            <a:r>
              <a:rPr lang="en-US" sz="2400" dirty="0" err="1">
                <a:solidFill>
                  <a:schemeClr val="bg1"/>
                </a:solidFill>
              </a:rPr>
              <a:t>ESXi</a:t>
            </a:r>
            <a:r>
              <a:rPr lang="en-US" sz="2400" dirty="0">
                <a:solidFill>
                  <a:schemeClr val="bg1"/>
                </a:solidFill>
              </a:rPr>
              <a:t> is not turned on, the client can not be opened.</a:t>
            </a:r>
          </a:p>
        </p:txBody>
      </p:sp>
    </p:spTree>
    <p:extLst>
      <p:ext uri="{BB962C8B-B14F-4D97-AF65-F5344CB8AC3E}">
        <p14:creationId xmlns:p14="http://schemas.microsoft.com/office/powerpoint/2010/main" val="144637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B5DA29-1451-436D-89FF-3473345F5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783B012-301A-4FF7-80AA-215F4E9705AE}"/>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4D745DBE-2309-4AFF-94C5-A31BC27BBC94}"/>
              </a:ext>
            </a:extLst>
          </p:cNvPr>
          <p:cNvSpPr>
            <a:spLocks noGrp="1"/>
          </p:cNvSpPr>
          <p:nvPr>
            <p:ph type="body" idx="1"/>
          </p:nvPr>
        </p:nvSpPr>
        <p:spPr>
          <a:xfrm>
            <a:off x="3147647" y="3323494"/>
            <a:ext cx="7080738" cy="1389184"/>
          </a:xfrm>
        </p:spPr>
        <p:txBody>
          <a:bodyPr/>
          <a:lstStyle/>
          <a:p>
            <a:r>
              <a:rPr lang="en-US" dirty="0"/>
              <a:t>Is the image or the start of the VMware virtual machine</a:t>
            </a:r>
          </a:p>
        </p:txBody>
      </p:sp>
    </p:spTree>
    <p:extLst>
      <p:ext uri="{BB962C8B-B14F-4D97-AF65-F5344CB8AC3E}">
        <p14:creationId xmlns:p14="http://schemas.microsoft.com/office/powerpoint/2010/main" val="314570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884B8D32-EBC8-4F46-B1D6-CA378B5AE1A8}"/>
              </a:ext>
            </a:extLst>
          </p:cNvPr>
          <p:cNvSpPr txBox="1"/>
          <p:nvPr/>
        </p:nvSpPr>
        <p:spPr>
          <a:xfrm>
            <a:off x="615462" y="2409092"/>
            <a:ext cx="6629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History</a:t>
            </a:r>
          </a:p>
          <a:p>
            <a:pPr marL="285750" indent="-285750">
              <a:buFont typeface="Arial" panose="020B0604020202020204" pitchFamily="34" charset="0"/>
              <a:buChar char="•"/>
            </a:pPr>
            <a:r>
              <a:rPr lang="en-US" dirty="0"/>
              <a:t>  What is it and what is it for.</a:t>
            </a:r>
          </a:p>
          <a:p>
            <a:pPr marL="285750" indent="-285750">
              <a:buFont typeface="Arial" panose="020B0604020202020204" pitchFamily="34" charset="0"/>
              <a:buChar char="•"/>
            </a:pPr>
            <a:r>
              <a:rPr lang="en-US" dirty="0"/>
              <a:t>Server options available in the market (free and paid)</a:t>
            </a:r>
          </a:p>
          <a:p>
            <a:pPr marL="285750" indent="-285750">
              <a:buFont typeface="Arial" panose="020B0604020202020204" pitchFamily="34" charset="0"/>
              <a:buChar char="•"/>
            </a:pPr>
            <a:r>
              <a:rPr lang="en-US" dirty="0"/>
              <a:t>Advantages and disadvantages of virtualization.</a:t>
            </a:r>
          </a:p>
          <a:p>
            <a:pPr marL="285750" indent="-285750">
              <a:buFont typeface="Arial" panose="020B0604020202020204" pitchFamily="34" charset="0"/>
              <a:buChar char="•"/>
            </a:pPr>
            <a:r>
              <a:rPr lang="en-US" dirty="0"/>
              <a:t>Showing a functional demo to the class.</a:t>
            </a:r>
          </a:p>
          <a:p>
            <a:pPr marL="285750" indent="-285750">
              <a:buFont typeface="Arial" panose="020B0604020202020204" pitchFamily="34" charset="0"/>
              <a:buChar char="•"/>
            </a:pPr>
            <a:r>
              <a:rPr lang="en-US" dirty="0"/>
              <a:t>  Installation requirements.</a:t>
            </a:r>
          </a:p>
          <a:p>
            <a:pPr marL="285750" indent="-285750">
              <a:buFont typeface="Arial" panose="020B0604020202020204" pitchFamily="34" charset="0"/>
              <a:buChar char="•"/>
            </a:pPr>
            <a:r>
              <a:rPr lang="en-US" dirty="0"/>
              <a:t>Important points during installation and configuration.</a:t>
            </a:r>
          </a:p>
        </p:txBody>
      </p:sp>
      <p:sp>
        <p:nvSpPr>
          <p:cNvPr id="4" name="Rectángulo 3">
            <a:extLst>
              <a:ext uri="{FF2B5EF4-FFF2-40B4-BE49-F238E27FC236}">
                <a16:creationId xmlns:a16="http://schemas.microsoft.com/office/drawing/2014/main" id="{B95C50E9-0D04-4293-8DD0-9C165D324C9F}"/>
              </a:ext>
            </a:extLst>
          </p:cNvPr>
          <p:cNvSpPr/>
          <p:nvPr/>
        </p:nvSpPr>
        <p:spPr>
          <a:xfrm>
            <a:off x="4801496" y="188640"/>
            <a:ext cx="2723824"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pic>
        <p:nvPicPr>
          <p:cNvPr id="5" name="Imagen 4">
            <a:extLst>
              <a:ext uri="{FF2B5EF4-FFF2-40B4-BE49-F238E27FC236}">
                <a16:creationId xmlns:a16="http://schemas.microsoft.com/office/drawing/2014/main" id="{53CBE14A-9218-4A39-BAC1-5F6E6DF44C67}"/>
              </a:ext>
            </a:extLst>
          </p:cNvPr>
          <p:cNvPicPr>
            <a:picLocks noChangeAspect="1"/>
          </p:cNvPicPr>
          <p:nvPr/>
        </p:nvPicPr>
        <p:blipFill>
          <a:blip r:embed="rId3"/>
          <a:stretch>
            <a:fillRect/>
          </a:stretch>
        </p:blipFill>
        <p:spPr>
          <a:xfrm>
            <a:off x="8384931" y="2631830"/>
            <a:ext cx="2438400" cy="2438400"/>
          </a:xfrm>
          <a:prstGeom prst="rect">
            <a:avLst/>
          </a:prstGeom>
        </p:spPr>
      </p:pic>
    </p:spTree>
    <p:extLst>
      <p:ext uri="{BB962C8B-B14F-4D97-AF65-F5344CB8AC3E}">
        <p14:creationId xmlns:p14="http://schemas.microsoft.com/office/powerpoint/2010/main" val="4140969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9641DDE-AEBA-4F2E-903B-36616FCF9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417A25F-2EF6-478C-905F-25510E0843C9}"/>
              </a:ext>
            </a:extLst>
          </p:cNvPr>
          <p:cNvSpPr>
            <a:spLocks noGrp="1"/>
          </p:cNvSpPr>
          <p:nvPr>
            <p:ph type="title"/>
          </p:nvPr>
        </p:nvSpPr>
        <p:spPr/>
        <p:txBody>
          <a:bodyPr/>
          <a:lstStyle/>
          <a:p>
            <a:endParaRPr lang="en-US" dirty="0"/>
          </a:p>
        </p:txBody>
      </p:sp>
      <p:sp>
        <p:nvSpPr>
          <p:cNvPr id="6" name="Rectángulo 5">
            <a:extLst>
              <a:ext uri="{FF2B5EF4-FFF2-40B4-BE49-F238E27FC236}">
                <a16:creationId xmlns:a16="http://schemas.microsoft.com/office/drawing/2014/main" id="{27CBE808-D0FE-41E5-9976-3817B727AC3A}"/>
              </a:ext>
            </a:extLst>
          </p:cNvPr>
          <p:cNvSpPr/>
          <p:nvPr/>
        </p:nvSpPr>
        <p:spPr>
          <a:xfrm>
            <a:off x="4067908" y="2736502"/>
            <a:ext cx="6096000" cy="1384995"/>
          </a:xfrm>
          <a:prstGeom prst="rect">
            <a:avLst/>
          </a:prstGeom>
        </p:spPr>
        <p:txBody>
          <a:bodyPr>
            <a:spAutoFit/>
          </a:bodyPr>
          <a:lstStyle/>
          <a:p>
            <a:r>
              <a:rPr lang="en-US" sz="2800" dirty="0"/>
              <a:t>This image is where the virtual machines created with the </a:t>
            </a:r>
            <a:r>
              <a:rPr lang="en-US" sz="2800" dirty="0" err="1"/>
              <a:t>ESXi</a:t>
            </a:r>
            <a:r>
              <a:rPr lang="en-US" sz="2800" dirty="0"/>
              <a:t> are viewed from the web client.</a:t>
            </a:r>
          </a:p>
        </p:txBody>
      </p:sp>
    </p:spTree>
    <p:extLst>
      <p:ext uri="{BB962C8B-B14F-4D97-AF65-F5344CB8AC3E}">
        <p14:creationId xmlns:p14="http://schemas.microsoft.com/office/powerpoint/2010/main" val="321882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4A59B4-B4B7-4FCB-A774-EB95CBF154EE}"/>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7AD27C9C-87DD-4A8A-98E1-CC3F236ED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5" y="86091"/>
            <a:ext cx="2544908" cy="2296624"/>
          </a:xfrm>
          <a:prstGeom prst="rect">
            <a:avLst/>
          </a:prstGeom>
        </p:spPr>
      </p:pic>
      <p:sp>
        <p:nvSpPr>
          <p:cNvPr id="7" name="Rectángulo 6">
            <a:extLst>
              <a:ext uri="{FF2B5EF4-FFF2-40B4-BE49-F238E27FC236}">
                <a16:creationId xmlns:a16="http://schemas.microsoft.com/office/drawing/2014/main" id="{BE7188E0-D051-4FF3-8B90-8B99D511AB58}"/>
              </a:ext>
            </a:extLst>
          </p:cNvPr>
          <p:cNvSpPr/>
          <p:nvPr/>
        </p:nvSpPr>
        <p:spPr>
          <a:xfrm>
            <a:off x="1493681" y="1525397"/>
            <a:ext cx="9316012" cy="6740307"/>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WorkShop</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1 Virtualization</a:t>
            </a:r>
            <a:r>
              <a:rPr lang="es-E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Oscar Vega.</a:t>
            </a:r>
          </a:p>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Kevin Arias.</a:t>
            </a: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Roque Chacón.</a:t>
            </a: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6332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027807D5-7AC2-4DDA-8B20-85223A071CA5}"/>
              </a:ext>
            </a:extLst>
          </p:cNvPr>
          <p:cNvSpPr/>
          <p:nvPr/>
        </p:nvSpPr>
        <p:spPr>
          <a:xfrm>
            <a:off x="427892" y="2362844"/>
            <a:ext cx="5111262" cy="1200329"/>
          </a:xfrm>
          <a:prstGeom prst="rect">
            <a:avLst/>
          </a:prstGeom>
        </p:spPr>
        <p:txBody>
          <a:bodyPr wrap="square">
            <a:spAutoFit/>
          </a:bodyPr>
          <a:lstStyle/>
          <a:p>
            <a:r>
              <a:rPr lang="en-US" dirty="0"/>
              <a:t>Virtualization is a technology that was developed by IBM in the 60s. The first computer designed specifically for virtualization was the IBM S / 360 Model 67 mainframe.</a:t>
            </a:r>
          </a:p>
        </p:txBody>
      </p:sp>
      <p:pic>
        <p:nvPicPr>
          <p:cNvPr id="4" name="Imagen 3">
            <a:extLst>
              <a:ext uri="{FF2B5EF4-FFF2-40B4-BE49-F238E27FC236}">
                <a16:creationId xmlns:a16="http://schemas.microsoft.com/office/drawing/2014/main" id="{F98C71C8-D748-4A4A-8B26-B1BA9A3C012A}"/>
              </a:ext>
            </a:extLst>
          </p:cNvPr>
          <p:cNvPicPr>
            <a:picLocks noChangeAspect="1"/>
          </p:cNvPicPr>
          <p:nvPr/>
        </p:nvPicPr>
        <p:blipFill>
          <a:blip r:embed="rId3"/>
          <a:stretch>
            <a:fillRect/>
          </a:stretch>
        </p:blipFill>
        <p:spPr>
          <a:xfrm>
            <a:off x="6384828" y="1709178"/>
            <a:ext cx="5648097" cy="3707989"/>
          </a:xfrm>
          <a:prstGeom prst="rect">
            <a:avLst/>
          </a:prstGeom>
        </p:spPr>
      </p:pic>
      <p:sp>
        <p:nvSpPr>
          <p:cNvPr id="5" name="Rectángulo 4">
            <a:extLst>
              <a:ext uri="{FF2B5EF4-FFF2-40B4-BE49-F238E27FC236}">
                <a16:creationId xmlns:a16="http://schemas.microsoft.com/office/drawing/2014/main" id="{0D5D29C4-BD58-48F9-A2D7-84DB0C382E4C}"/>
              </a:ext>
            </a:extLst>
          </p:cNvPr>
          <p:cNvSpPr/>
          <p:nvPr/>
        </p:nvSpPr>
        <p:spPr>
          <a:xfrm>
            <a:off x="4863786" y="188641"/>
            <a:ext cx="256993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History</a:t>
            </a:r>
          </a:p>
        </p:txBody>
      </p:sp>
    </p:spTree>
    <p:extLst>
      <p:ext uri="{BB962C8B-B14F-4D97-AF65-F5344CB8AC3E}">
        <p14:creationId xmlns:p14="http://schemas.microsoft.com/office/powerpoint/2010/main" val="310690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29B3B5D-09EA-4C44-80A3-180239A307D8}"/>
              </a:ext>
            </a:extLst>
          </p:cNvPr>
          <p:cNvPicPr>
            <a:picLocks noChangeAspect="1"/>
          </p:cNvPicPr>
          <p:nvPr/>
        </p:nvPicPr>
        <p:blipFill>
          <a:blip r:embed="rId3"/>
          <a:stretch>
            <a:fillRect/>
          </a:stretch>
        </p:blipFill>
        <p:spPr>
          <a:xfrm>
            <a:off x="5741377" y="1532058"/>
            <a:ext cx="6450623" cy="5325941"/>
          </a:xfrm>
          <a:prstGeom prst="rect">
            <a:avLst/>
          </a:prstGeom>
        </p:spPr>
      </p:pic>
      <p:sp>
        <p:nvSpPr>
          <p:cNvPr id="3" name="Rectángulo 2">
            <a:extLst>
              <a:ext uri="{FF2B5EF4-FFF2-40B4-BE49-F238E27FC236}">
                <a16:creationId xmlns:a16="http://schemas.microsoft.com/office/drawing/2014/main" id="{F2F5162A-F245-44F4-A838-68B812804E73}"/>
              </a:ext>
            </a:extLst>
          </p:cNvPr>
          <p:cNvSpPr/>
          <p:nvPr/>
        </p:nvSpPr>
        <p:spPr>
          <a:xfrm>
            <a:off x="1622994" y="101042"/>
            <a:ext cx="8637630" cy="923330"/>
          </a:xfrm>
          <a:prstGeom prst="rect">
            <a:avLst/>
          </a:prstGeom>
          <a:noFill/>
        </p:spPr>
        <p:txBody>
          <a:bodyPr wrap="squar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virtualization</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4" name="Rectángulo 3">
            <a:extLst>
              <a:ext uri="{FF2B5EF4-FFF2-40B4-BE49-F238E27FC236}">
                <a16:creationId xmlns:a16="http://schemas.microsoft.com/office/drawing/2014/main" id="{0C2C2D81-08A2-4C39-890E-D72BA49C7030}"/>
              </a:ext>
            </a:extLst>
          </p:cNvPr>
          <p:cNvSpPr/>
          <p:nvPr/>
        </p:nvSpPr>
        <p:spPr>
          <a:xfrm>
            <a:off x="427892" y="2226975"/>
            <a:ext cx="5313485" cy="3416320"/>
          </a:xfrm>
          <a:prstGeom prst="rect">
            <a:avLst/>
          </a:prstGeom>
        </p:spPr>
        <p:txBody>
          <a:bodyPr wrap="square">
            <a:spAutoFit/>
          </a:bodyPr>
          <a:lstStyle/>
          <a:p>
            <a:pPr algn="ctr"/>
            <a:r>
              <a:rPr lang="en-US" sz="2400" dirty="0"/>
              <a:t>Virtualization is the process of creating a software-based (or virtual) representation, rather than a physical one. Virtualization can be applied to servers, applications, storage and networks, and is the most effective way to reduce IT costs and increase the efficiency and agility of any size business.</a:t>
            </a:r>
          </a:p>
        </p:txBody>
      </p:sp>
    </p:spTree>
    <p:extLst>
      <p:ext uri="{BB962C8B-B14F-4D97-AF65-F5344CB8AC3E}">
        <p14:creationId xmlns:p14="http://schemas.microsoft.com/office/powerpoint/2010/main" val="370882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3304675B-08A1-4D05-B611-519718D485E8}"/>
              </a:ext>
            </a:extLst>
          </p:cNvPr>
          <p:cNvSpPr/>
          <p:nvPr/>
        </p:nvSpPr>
        <p:spPr>
          <a:xfrm>
            <a:off x="3678296" y="188641"/>
            <a:ext cx="4993676"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ángulo 2">
            <a:extLst>
              <a:ext uri="{FF2B5EF4-FFF2-40B4-BE49-F238E27FC236}">
                <a16:creationId xmlns:a16="http://schemas.microsoft.com/office/drawing/2014/main" id="{0553C5AC-BFA1-43AE-825B-4A28C0208B6A}"/>
              </a:ext>
            </a:extLst>
          </p:cNvPr>
          <p:cNvSpPr/>
          <p:nvPr/>
        </p:nvSpPr>
        <p:spPr>
          <a:xfrm>
            <a:off x="457171" y="1966778"/>
            <a:ext cx="6096000" cy="4062651"/>
          </a:xfrm>
          <a:prstGeom prst="rect">
            <a:avLst/>
          </a:prstGeom>
        </p:spPr>
        <p:txBody>
          <a:bodyPr>
            <a:spAutoFit/>
          </a:bodyPr>
          <a:lstStyle/>
          <a:p>
            <a:pPr algn="just"/>
            <a:br>
              <a:rPr lang="es-CR" dirty="0">
                <a:latin typeface="inherit"/>
              </a:rPr>
            </a:br>
            <a:r>
              <a:rPr lang="en-US" sz="2000" b="1" dirty="0">
                <a:latin typeface="inherit"/>
              </a:rPr>
              <a:t>For developers: </a:t>
            </a:r>
            <a:r>
              <a:rPr lang="en-US" sz="2000" dirty="0">
                <a:latin typeface="inherit"/>
              </a:rPr>
              <a:t>using this technology it is possible to install different operating systems, security patches, own or third-party developments.</a:t>
            </a:r>
          </a:p>
          <a:p>
            <a:pPr algn="just"/>
            <a:r>
              <a:rPr lang="en-US" sz="2000" b="1" dirty="0">
                <a:latin typeface="inherit"/>
              </a:rPr>
              <a:t>In production environments: </a:t>
            </a:r>
            <a:r>
              <a:rPr lang="en-US" sz="2000" dirty="0">
                <a:latin typeface="inherit"/>
              </a:rPr>
              <a:t>useful to ensure business continuity taking advantage of downtime.</a:t>
            </a:r>
          </a:p>
          <a:p>
            <a:pPr algn="just"/>
            <a:r>
              <a:rPr lang="en-US" sz="2000" b="1" dirty="0">
                <a:latin typeface="inherit"/>
              </a:rPr>
              <a:t>Centralize: </a:t>
            </a:r>
            <a:r>
              <a:rPr lang="en-US" sz="2000" dirty="0">
                <a:latin typeface="inherit"/>
              </a:rPr>
              <a:t>thanks to virtualization it is possible to carry out prevention activities, such as backups, from the virtual machine manager.</a:t>
            </a:r>
          </a:p>
          <a:p>
            <a:pPr algn="just"/>
            <a:r>
              <a:rPr lang="en-US" sz="2000" b="1" dirty="0">
                <a:latin typeface="inherit"/>
              </a:rPr>
              <a:t>Redistribute resources from physical servers.</a:t>
            </a:r>
          </a:p>
          <a:p>
            <a:pPr algn="just"/>
            <a:endParaRPr lang="en-US" sz="2000" b="1" dirty="0">
              <a:latin typeface="inherit"/>
            </a:endParaRPr>
          </a:p>
          <a:p>
            <a:pPr algn="just"/>
            <a:r>
              <a:rPr lang="en-US" sz="2000" b="1" dirty="0">
                <a:latin typeface="inherit"/>
              </a:rPr>
              <a:t>Hardware Emulators: </a:t>
            </a:r>
            <a:r>
              <a:rPr lang="en-US" sz="2000" dirty="0">
                <a:latin typeface="inherit"/>
              </a:rPr>
              <a:t>Replace workstations with silly terminals.</a:t>
            </a:r>
            <a:endParaRPr lang="es-CR" sz="2000" dirty="0"/>
          </a:p>
        </p:txBody>
      </p:sp>
      <p:pic>
        <p:nvPicPr>
          <p:cNvPr id="4" name="Imagen 3">
            <a:extLst>
              <a:ext uri="{FF2B5EF4-FFF2-40B4-BE49-F238E27FC236}">
                <a16:creationId xmlns:a16="http://schemas.microsoft.com/office/drawing/2014/main" id="{E331BAAC-DBD6-492C-89DD-2429CD64ADB3}"/>
              </a:ext>
            </a:extLst>
          </p:cNvPr>
          <p:cNvPicPr>
            <a:picLocks noChangeAspect="1"/>
          </p:cNvPicPr>
          <p:nvPr/>
        </p:nvPicPr>
        <p:blipFill>
          <a:blip r:embed="rId3"/>
          <a:stretch>
            <a:fillRect/>
          </a:stretch>
        </p:blipFill>
        <p:spPr>
          <a:xfrm>
            <a:off x="6851407" y="1832237"/>
            <a:ext cx="5132509" cy="3962400"/>
          </a:xfrm>
          <a:prstGeom prst="rect">
            <a:avLst/>
          </a:prstGeom>
        </p:spPr>
      </p:pic>
    </p:spTree>
    <p:extLst>
      <p:ext uri="{BB962C8B-B14F-4D97-AF65-F5344CB8AC3E}">
        <p14:creationId xmlns:p14="http://schemas.microsoft.com/office/powerpoint/2010/main" val="296787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0E2A2D-FA7A-49C5-AFED-AD118DD29B42}"/>
              </a:ext>
            </a:extLst>
          </p:cNvPr>
          <p:cNvSpPr/>
          <p:nvPr/>
        </p:nvSpPr>
        <p:spPr>
          <a:xfrm>
            <a:off x="5841023" y="1997344"/>
            <a:ext cx="6096000" cy="3693319"/>
          </a:xfrm>
          <a:prstGeom prst="rect">
            <a:avLst/>
          </a:prstGeom>
        </p:spPr>
        <p:txBody>
          <a:bodyPr>
            <a:spAutoFit/>
          </a:bodyPr>
          <a:lstStyle/>
          <a:p>
            <a:pPr>
              <a:buFont typeface="Arial" panose="020B0604020202020204" pitchFamily="34" charset="0"/>
              <a:buChar char="•"/>
            </a:pPr>
            <a:r>
              <a:rPr lang="es-CR" dirty="0"/>
              <a:t> </a:t>
            </a:r>
            <a:r>
              <a:rPr lang="en-US" dirty="0"/>
              <a:t>Rapid incorporation of new resources for virtualized servers.</a:t>
            </a:r>
          </a:p>
          <a:p>
            <a:pPr>
              <a:buFont typeface="Arial" panose="020B0604020202020204" pitchFamily="34" charset="0"/>
              <a:buChar char="•"/>
            </a:pPr>
            <a:r>
              <a:rPr lang="en-US" dirty="0"/>
              <a:t>Reduction of space and consumption costs.</a:t>
            </a:r>
          </a:p>
          <a:p>
            <a:pPr>
              <a:buFont typeface="Arial" panose="020B0604020202020204" pitchFamily="34" charset="0"/>
              <a:buChar char="•"/>
            </a:pPr>
            <a:r>
              <a:rPr lang="en-US" dirty="0"/>
              <a:t>Reducing IT costs through increased efficiency and flexibility in the use of resources.</a:t>
            </a:r>
          </a:p>
          <a:p>
            <a:pPr>
              <a:buFont typeface="Arial" panose="020B0604020202020204" pitchFamily="34" charset="0"/>
              <a:buChar char="•"/>
            </a:pPr>
            <a:r>
              <a:rPr lang="en-US" dirty="0"/>
              <a:t>Centralized and simplified global administration.</a:t>
            </a:r>
          </a:p>
          <a:p>
            <a:pPr>
              <a:buFont typeface="Arial" panose="020B0604020202020204" pitchFamily="34" charset="0"/>
              <a:buChar char="•"/>
            </a:pPr>
            <a:r>
              <a:rPr lang="en-US" dirty="0"/>
              <a:t>It allows us to manage our CPD as a pool of resources or pool all the processing capacity, memory, network and storage available in our infrastructure</a:t>
            </a:r>
          </a:p>
          <a:p>
            <a:pPr>
              <a:buFont typeface="Arial" panose="020B0604020202020204" pitchFamily="34" charset="0"/>
              <a:buChar char="•"/>
            </a:pPr>
            <a:r>
              <a:rPr lang="en-US" dirty="0"/>
              <a:t>It not only brings the direct benefit in reducing the necessary hardware, as well as its associated costs</a:t>
            </a:r>
          </a:p>
          <a:p>
            <a:pPr>
              <a:buFont typeface="Arial" panose="020B0604020202020204" pitchFamily="34" charset="0"/>
              <a:buChar char="•"/>
            </a:pPr>
            <a:r>
              <a:rPr lang="en-US" dirty="0"/>
              <a:t>Reduces stopping times</a:t>
            </a:r>
          </a:p>
          <a:p>
            <a:pPr>
              <a:buFont typeface="Arial" panose="020B0604020202020204" pitchFamily="34" charset="0"/>
              <a:buChar char="•"/>
            </a:pPr>
            <a:r>
              <a:rPr lang="en-US" dirty="0"/>
              <a:t>High degree of overall satisfaction</a:t>
            </a:r>
            <a:endParaRPr lang="es-CR" dirty="0"/>
          </a:p>
        </p:txBody>
      </p:sp>
      <p:sp>
        <p:nvSpPr>
          <p:cNvPr id="3" name="Rectángulo 2">
            <a:extLst>
              <a:ext uri="{FF2B5EF4-FFF2-40B4-BE49-F238E27FC236}">
                <a16:creationId xmlns:a16="http://schemas.microsoft.com/office/drawing/2014/main" id="{7A4A6CCC-7767-463B-87FB-97D6A570E173}"/>
              </a:ext>
            </a:extLst>
          </p:cNvPr>
          <p:cNvSpPr/>
          <p:nvPr/>
        </p:nvSpPr>
        <p:spPr>
          <a:xfrm>
            <a:off x="4233952" y="171056"/>
            <a:ext cx="3724097" cy="1754326"/>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Advantage</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Imagen 3">
            <a:extLst>
              <a:ext uri="{FF2B5EF4-FFF2-40B4-BE49-F238E27FC236}">
                <a16:creationId xmlns:a16="http://schemas.microsoft.com/office/drawing/2014/main" id="{F3B0E9DF-C817-4F2F-BBEE-CCB793D98A6B}"/>
              </a:ext>
            </a:extLst>
          </p:cNvPr>
          <p:cNvPicPr>
            <a:picLocks noChangeAspect="1"/>
          </p:cNvPicPr>
          <p:nvPr/>
        </p:nvPicPr>
        <p:blipFill>
          <a:blip r:embed="rId3"/>
          <a:stretch>
            <a:fillRect/>
          </a:stretch>
        </p:blipFill>
        <p:spPr>
          <a:xfrm>
            <a:off x="177678" y="2609850"/>
            <a:ext cx="5663345" cy="2552700"/>
          </a:xfrm>
          <a:prstGeom prst="rect">
            <a:avLst/>
          </a:prstGeom>
        </p:spPr>
      </p:pic>
    </p:spTree>
    <p:extLst>
      <p:ext uri="{BB962C8B-B14F-4D97-AF65-F5344CB8AC3E}">
        <p14:creationId xmlns:p14="http://schemas.microsoft.com/office/powerpoint/2010/main" val="76767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E0FC21-A699-4322-A9AA-DF9E11D3EC2E}"/>
              </a:ext>
            </a:extLst>
          </p:cNvPr>
          <p:cNvSpPr/>
          <p:nvPr/>
        </p:nvSpPr>
        <p:spPr>
          <a:xfrm>
            <a:off x="3666200" y="188641"/>
            <a:ext cx="5070620"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Disadvantages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a:extLst>
              <a:ext uri="{FF2B5EF4-FFF2-40B4-BE49-F238E27FC236}">
                <a16:creationId xmlns:a16="http://schemas.microsoft.com/office/drawing/2014/main" id="{8C9A30F7-6507-442F-B24F-6CD99427D9C0}"/>
              </a:ext>
            </a:extLst>
          </p:cNvPr>
          <p:cNvSpPr/>
          <p:nvPr/>
        </p:nvSpPr>
        <p:spPr>
          <a:xfrm>
            <a:off x="427892" y="2630639"/>
            <a:ext cx="6096000" cy="2308324"/>
          </a:xfrm>
          <a:prstGeom prst="rect">
            <a:avLst/>
          </a:prstGeom>
        </p:spPr>
        <p:txBody>
          <a:bodyPr>
            <a:spAutoFit/>
          </a:bodyPr>
          <a:lstStyle/>
          <a:p>
            <a:pPr marL="285750" indent="-285750">
              <a:buFont typeface="Wingdings" panose="05000000000000000000" pitchFamily="2" charset="2"/>
              <a:buChar char="q"/>
            </a:pPr>
            <a:r>
              <a:rPr lang="en-US" b="1" dirty="0"/>
              <a:t>Increase of initial costs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Investment in software to manage servers.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Need to learn how to handle the new virtual environment.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Lower performance</a:t>
            </a:r>
            <a:endParaRPr lang="es-CR" b="1" dirty="0"/>
          </a:p>
        </p:txBody>
      </p:sp>
      <p:pic>
        <p:nvPicPr>
          <p:cNvPr id="4" name="Imagen 3">
            <a:extLst>
              <a:ext uri="{FF2B5EF4-FFF2-40B4-BE49-F238E27FC236}">
                <a16:creationId xmlns:a16="http://schemas.microsoft.com/office/drawing/2014/main" id="{6641ED4A-C214-4201-839F-BD2871F2FFEA}"/>
              </a:ext>
            </a:extLst>
          </p:cNvPr>
          <p:cNvPicPr>
            <a:picLocks noChangeAspect="1"/>
          </p:cNvPicPr>
          <p:nvPr/>
        </p:nvPicPr>
        <p:blipFill>
          <a:blip r:embed="rId3"/>
          <a:stretch>
            <a:fillRect/>
          </a:stretch>
        </p:blipFill>
        <p:spPr>
          <a:xfrm>
            <a:off x="6594231" y="2320803"/>
            <a:ext cx="5290038" cy="3306274"/>
          </a:xfrm>
          <a:prstGeom prst="rect">
            <a:avLst/>
          </a:prstGeom>
        </p:spPr>
      </p:pic>
    </p:spTree>
    <p:extLst>
      <p:ext uri="{BB962C8B-B14F-4D97-AF65-F5344CB8AC3E}">
        <p14:creationId xmlns:p14="http://schemas.microsoft.com/office/powerpoint/2010/main" val="385538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0FF14-2D66-43B4-B9F6-454117E4D7E6}"/>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00EA5CB8-8F83-4EB1-A791-18C78780F9A5}"/>
              </a:ext>
            </a:extLst>
          </p:cNvPr>
          <p:cNvSpPr>
            <a:spLocks noGrp="1"/>
          </p:cNvSpPr>
          <p:nvPr>
            <p:ph type="body" idx="1"/>
          </p:nvPr>
        </p:nvSpPr>
        <p:spPr>
          <a:xfrm>
            <a:off x="609600" y="1600201"/>
            <a:ext cx="10972800" cy="4525963"/>
          </a:xfrm>
        </p:spPr>
        <p:txBody>
          <a:bodyPr/>
          <a:lstStyle/>
          <a:p>
            <a:endParaRPr lang="en-US" dirty="0"/>
          </a:p>
        </p:txBody>
      </p:sp>
      <p:sp>
        <p:nvSpPr>
          <p:cNvPr id="4" name="Rectángulo 3">
            <a:extLst>
              <a:ext uri="{FF2B5EF4-FFF2-40B4-BE49-F238E27FC236}">
                <a16:creationId xmlns:a16="http://schemas.microsoft.com/office/drawing/2014/main" id="{14495449-A11C-42F9-8258-27FBA13E6233}"/>
              </a:ext>
            </a:extLst>
          </p:cNvPr>
          <p:cNvSpPr/>
          <p:nvPr/>
        </p:nvSpPr>
        <p:spPr>
          <a:xfrm>
            <a:off x="1827844" y="206550"/>
            <a:ext cx="8536311" cy="923330"/>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Operating</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servers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n 6">
            <a:extLst>
              <a:ext uri="{FF2B5EF4-FFF2-40B4-BE49-F238E27FC236}">
                <a16:creationId xmlns:a16="http://schemas.microsoft.com/office/drawing/2014/main" id="{11052E3A-11F6-474C-B5FB-1FDE3C617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228" y="1312444"/>
            <a:ext cx="8019541" cy="4524564"/>
          </a:xfrm>
          <a:prstGeom prst="rect">
            <a:avLst/>
          </a:prstGeom>
        </p:spPr>
      </p:pic>
    </p:spTree>
    <p:extLst>
      <p:ext uri="{BB962C8B-B14F-4D97-AF65-F5344CB8AC3E}">
        <p14:creationId xmlns:p14="http://schemas.microsoft.com/office/powerpoint/2010/main" val="3413472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3F1A57-E466-481F-A37A-E658C9E5ACA7}"/>
              </a:ext>
            </a:extLst>
          </p:cNvPr>
          <p:cNvSpPr>
            <a:spLocks noGrp="1"/>
          </p:cNvSpPr>
          <p:nvPr>
            <p:ph type="body" idx="1"/>
          </p:nvPr>
        </p:nvSpPr>
        <p:spPr>
          <a:xfrm>
            <a:off x="451339" y="2839916"/>
            <a:ext cx="4595446" cy="4525963"/>
          </a:xfrm>
        </p:spPr>
        <p:txBody>
          <a:bodyPr/>
          <a:lstStyle/>
          <a:p>
            <a:r>
              <a:rPr lang="en-US" sz="2400" dirty="0"/>
              <a:t>Best cost of the market, free or a symbolic price for the cd. </a:t>
            </a:r>
          </a:p>
          <a:p>
            <a:pPr marL="203200" indent="0">
              <a:buNone/>
            </a:pPr>
            <a:r>
              <a:rPr lang="en-US" sz="2400" dirty="0"/>
              <a:t>• Huge amount of free software. </a:t>
            </a:r>
          </a:p>
          <a:p>
            <a:pPr marL="203200" indent="0">
              <a:buNone/>
            </a:pPr>
            <a:r>
              <a:rPr lang="en-US" sz="2400" dirty="0"/>
              <a:t>• Greater stability for something they use in high performance servers.</a:t>
            </a:r>
          </a:p>
          <a:p>
            <a:endParaRPr lang="en-US" dirty="0"/>
          </a:p>
        </p:txBody>
      </p:sp>
      <p:sp>
        <p:nvSpPr>
          <p:cNvPr id="4" name="Rectángulo 3">
            <a:extLst>
              <a:ext uri="{FF2B5EF4-FFF2-40B4-BE49-F238E27FC236}">
                <a16:creationId xmlns:a16="http://schemas.microsoft.com/office/drawing/2014/main" id="{FF13F839-F02B-4ECB-95D6-473E8E8AA9AF}"/>
              </a:ext>
            </a:extLst>
          </p:cNvPr>
          <p:cNvSpPr/>
          <p:nvPr/>
        </p:nvSpPr>
        <p:spPr>
          <a:xfrm>
            <a:off x="4833036" y="274637"/>
            <a:ext cx="2262159" cy="923330"/>
          </a:xfrm>
          <a:prstGeom prst="rect">
            <a:avLst/>
          </a:prstGeom>
          <a:no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LINUX</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descr="Resultado de imagen de linux server">
            <a:extLst>
              <a:ext uri="{FF2B5EF4-FFF2-40B4-BE49-F238E27FC236}">
                <a16:creationId xmlns:a16="http://schemas.microsoft.com/office/drawing/2014/main" id="{99042823-5703-430E-B2DF-0DED84AD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732" y="1820740"/>
            <a:ext cx="54768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4430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591</Words>
  <Application>Microsoft Office PowerPoint</Application>
  <PresentationFormat>Panorámica</PresentationFormat>
  <Paragraphs>109</Paragraphs>
  <Slides>21</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inherit</vt:lpstr>
      <vt:lpstr>Wingdings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Roque Chacón</dc:creator>
  <cp:lastModifiedBy>Roque Chacón</cp:lastModifiedBy>
  <cp:revision>37</cp:revision>
  <dcterms:created xsi:type="dcterms:W3CDTF">2017-09-24T23:54:25Z</dcterms:created>
  <dcterms:modified xsi:type="dcterms:W3CDTF">2017-10-02T18:04:48Z</dcterms:modified>
</cp:coreProperties>
</file>